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media1.gif" ContentType="video/unknown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9" r:id="rId1"/>
  </p:sldMasterIdLst>
  <p:notesMasterIdLst>
    <p:notesMasterId r:id="rId15"/>
  </p:notesMasterIdLst>
  <p:sldIdLst>
    <p:sldId id="257" r:id="rId2"/>
    <p:sldId id="268" r:id="rId3"/>
    <p:sldId id="275" r:id="rId4"/>
    <p:sldId id="258" r:id="rId5"/>
    <p:sldId id="270" r:id="rId6"/>
    <p:sldId id="274" r:id="rId7"/>
    <p:sldId id="269" r:id="rId8"/>
    <p:sldId id="271" r:id="rId9"/>
    <p:sldId id="273" r:id="rId10"/>
    <p:sldId id="276" r:id="rId11"/>
    <p:sldId id="277" r:id="rId12"/>
    <p:sldId id="272" r:id="rId13"/>
    <p:sldId id="267" r:id="rId14"/>
  </p:sldIdLst>
  <p:sldSz cx="9144000" cy="5143500" type="screen16x9"/>
  <p:notesSz cx="6858000" cy="9144000"/>
  <p:embeddedFontLst>
    <p:embeddedFont>
      <p:font typeface="Andale Mono" panose="020B0509000000000004" pitchFamily="49" charset="0"/>
      <p:regular r:id="rId16"/>
    </p:embeddedFont>
    <p:embeddedFont>
      <p:font typeface="Franklin Gothic" panose="020B0603020102020204" pitchFamily="34" charset="0"/>
      <p:regular r:id="rId17"/>
      <p:bold r:id="rId18"/>
      <p:italic r:id="rId19"/>
      <p:boldItalic r:id="rId20"/>
    </p:embeddedFont>
    <p:embeddedFont>
      <p:font typeface="Libre Franklin" pitchFamily="2" charset="77"/>
      <p:regular r:id="rId21"/>
      <p:bold r:id="rId22"/>
      <p:italic r:id="rId23"/>
      <p:boldItalic r:id="rId24"/>
    </p:embeddedFont>
    <p:embeddedFont>
      <p:font typeface="Libre Franklin ExtraBold" panose="020F0502020204030204" pitchFamily="34" charset="0"/>
      <p:bold r:id="rId25"/>
      <p:italic r:id="rId26"/>
      <p:boldItalic r:id="rId27"/>
    </p:embeddedFont>
    <p:embeddedFont>
      <p:font typeface="Libre Franklin Medium" panose="020F050202020403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" id="{00870A0F-302F-5E40-97EB-90FF04A86735}">
          <p14:sldIdLst>
            <p14:sldId id="257"/>
            <p14:sldId id="268"/>
            <p14:sldId id="275"/>
            <p14:sldId id="258"/>
          </p14:sldIdLst>
        </p14:section>
        <p14:section name="Coastal/Inland Linkage" id="{BFDD53D3-DB47-3441-A5BA-E978EC6C2C83}">
          <p14:sldIdLst>
            <p14:sldId id="270"/>
            <p14:sldId id="274"/>
            <p14:sldId id="269"/>
            <p14:sldId id="271"/>
          </p14:sldIdLst>
        </p14:section>
        <p14:section name="Forcings" id="{3A27C109-5637-0D44-8878-E8D14913BF9D}">
          <p14:sldIdLst>
            <p14:sldId id="273"/>
            <p14:sldId id="276"/>
            <p14:sldId id="277"/>
          </p14:sldIdLst>
        </p14:section>
        <p14:section name="MPI" id="{9F0C6FD5-5631-8B4C-9945-52AD406B9265}">
          <p14:sldIdLst>
            <p14:sldId id="272"/>
          </p14:sldIdLst>
        </p14:section>
        <p14:section name="Conclusion" id="{559FA652-AE65-134D-A54F-8B55F5016061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03"/>
    <p:restoredTop sz="88767"/>
  </p:normalViewPr>
  <p:slideViewPr>
    <p:cSldViewPr snapToGrid="0">
      <p:cViewPr varScale="1">
        <p:scale>
          <a:sx n="150" d="100"/>
          <a:sy n="150" d="100"/>
        </p:scale>
        <p:origin x="94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43728e3a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043728e3a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Goals: Transition NWM v3 TWL capability to NextGen Framework to improve modeling capabilities and system integration</a:t>
            </a:r>
            <a:endParaRPr dirty="0"/>
          </a:p>
        </p:txBody>
      </p:sp>
      <p:sp>
        <p:nvSpPr>
          <p:cNvPr id="260" name="Google Shape;260;g1043728e3a0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Meteorological data </a:t>
            </a:r>
            <a:r>
              <a:rPr lang="en-US" dirty="0" err="1"/>
              <a:t>regridded</a:t>
            </a:r>
            <a:r>
              <a:rPr lang="en-US" dirty="0"/>
              <a:t> to SCHISM mesh using ESMF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8170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87145C53-FF66-6CAA-5C9B-56DCC1DB5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1bc1ed45d1_0_0:notes">
            <a:extLst>
              <a:ext uri="{FF2B5EF4-FFF2-40B4-BE49-F238E27FC236}">
                <a16:creationId xmlns:a16="http://schemas.microsoft.com/office/drawing/2014/main" id="{50DB5F2C-253F-FD92-CB2E-C292A8B3F6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1bc1ed45d1_0_0:notes">
            <a:extLst>
              <a:ext uri="{FF2B5EF4-FFF2-40B4-BE49-F238E27FC236}">
                <a16:creationId xmlns:a16="http://schemas.microsoft.com/office/drawing/2014/main" id="{F65CF623-5083-E707-E898-737FF6CA2B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Done for SCHISM and Forcings Engine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Broader </a:t>
            </a:r>
            <a:r>
              <a:rPr lang="en-US" dirty="0"/>
              <a:t>use: allow other models integrated with NextGen to run in parallel, e.g. Noah-OWP-Modular</a:t>
            </a:r>
            <a:endParaRPr dirty="0"/>
          </a:p>
        </p:txBody>
      </p:sp>
      <p:sp>
        <p:nvSpPr>
          <p:cNvPr id="267" name="Google Shape;267;g31bc1ed45d1_0_0:notes">
            <a:extLst>
              <a:ext uri="{FF2B5EF4-FFF2-40B4-BE49-F238E27FC236}">
                <a16:creationId xmlns:a16="http://schemas.microsoft.com/office/drawing/2014/main" id="{FE7597E6-5484-0620-DCEF-ED708409422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9521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045317726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045317726c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g1045317726c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Plus Great Lakes, Lake Champlain, Southern Alaska around Cook Inlet, Hawaii, Puerto Rico &amp; US Virgin Islands</a:t>
            </a:r>
          </a:p>
          <a:p>
            <a:endParaRPr lang="en-US" dirty="0"/>
          </a:p>
          <a:p>
            <a:r>
              <a:rPr lang="en-US" dirty="0"/>
              <a:t>Effects of Tides, Winds, Storm Surge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0979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Catchment runoff models, driven by </a:t>
            </a:r>
            <a:r>
              <a:rPr lang="en-US" dirty="0" err="1"/>
              <a:t>ngen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5852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1bc1ed45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1bc1ed45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31bc1ed45d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45DDAC79-2C8F-938F-1B24-95A0402A5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1bc1ed45d1_0_0:notes">
            <a:extLst>
              <a:ext uri="{FF2B5EF4-FFF2-40B4-BE49-F238E27FC236}">
                <a16:creationId xmlns:a16="http://schemas.microsoft.com/office/drawing/2014/main" id="{52290646-9FF2-3339-A04B-B689DAE6C3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1bc1ed45d1_0_0:notes">
            <a:extLst>
              <a:ext uri="{FF2B5EF4-FFF2-40B4-BE49-F238E27FC236}">
                <a16:creationId xmlns:a16="http://schemas.microsoft.com/office/drawing/2014/main" id="{D33F92EA-5C79-723E-2FC6-C5B1E3BBF1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31bc1ed45d1_0_0:notes">
            <a:extLst>
              <a:ext uri="{FF2B5EF4-FFF2-40B4-BE49-F238E27FC236}">
                <a16:creationId xmlns:a16="http://schemas.microsoft.com/office/drawing/2014/main" id="{14769FCA-4133-264C-94FD-2AF21D11289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5573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SCHISM domain mesh, t-route channels;</a:t>
            </a:r>
          </a:p>
          <a:p>
            <a:r>
              <a:rPr lang="en-US" dirty="0"/>
              <a:t>Hydrofabric and coastal mesh</a:t>
            </a:r>
          </a:p>
          <a:p>
            <a:r>
              <a:rPr lang="en-US" dirty="0" err="1"/>
              <a:t>Ngen</a:t>
            </a:r>
            <a:r>
              <a:rPr lang="en-US" dirty="0"/>
              <a:t> mediating data passing of flows/boundary water depths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3416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 Mary’s River – outflow from Lake Superior becomes inflow to the Lake Huron/Lake Michigan complex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776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C106001E-E8F5-FD24-6653-29B88C70D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1bc1ed45d1_0_0:notes">
            <a:extLst>
              <a:ext uri="{FF2B5EF4-FFF2-40B4-BE49-F238E27FC236}">
                <a16:creationId xmlns:a16="http://schemas.microsoft.com/office/drawing/2014/main" id="{95907C31-D60B-F2C3-51E7-5860B14DCB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1bc1ed45d1_0_0:notes">
            <a:extLst>
              <a:ext uri="{FF2B5EF4-FFF2-40B4-BE49-F238E27FC236}">
                <a16:creationId xmlns:a16="http://schemas.microsoft.com/office/drawing/2014/main" id="{45D99B81-A980-1B8E-02AC-5A995CAA14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31bc1ed45d1_0_0:notes">
            <a:extLst>
              <a:ext uri="{FF2B5EF4-FFF2-40B4-BE49-F238E27FC236}">
                <a16:creationId xmlns:a16="http://schemas.microsoft.com/office/drawing/2014/main" id="{F812A58C-DF2F-689C-AB3C-EB08232871F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7686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9E5F5308-5F80-4FAF-EB0E-3305ED9FC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1bc1ed45d1_0_0:notes">
            <a:extLst>
              <a:ext uri="{FF2B5EF4-FFF2-40B4-BE49-F238E27FC236}">
                <a16:creationId xmlns:a16="http://schemas.microsoft.com/office/drawing/2014/main" id="{58E50BAC-CDE2-3FA2-E63B-3BCA13A940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1bc1ed45d1_0_0:notes">
            <a:extLst>
              <a:ext uri="{FF2B5EF4-FFF2-40B4-BE49-F238E27FC236}">
                <a16:creationId xmlns:a16="http://schemas.microsoft.com/office/drawing/2014/main" id="{C0FE499D-E835-E506-33D0-CF9CC9A7D6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SCHISM modified to take BMI inputs, and not read from files directly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Forcings Engine produces unstructured mesh output using ESMF configured for each Coastal Domain mesh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Ngen</a:t>
            </a:r>
            <a:r>
              <a:rPr lang="en-US" dirty="0"/>
              <a:t> loads pre-processed forcing data from </a:t>
            </a:r>
            <a:r>
              <a:rPr lang="en-US" dirty="0" err="1"/>
              <a:t>NetCDF</a:t>
            </a:r>
            <a:r>
              <a:rPr lang="en-US" dirty="0"/>
              <a:t>, or passes through data generated on-the-fly. Provides name mapping and unit conversion</a:t>
            </a:r>
            <a:endParaRPr dirty="0"/>
          </a:p>
        </p:txBody>
      </p:sp>
      <p:sp>
        <p:nvSpPr>
          <p:cNvPr id="267" name="Google Shape;267;g31bc1ed45d1_0_0:notes">
            <a:extLst>
              <a:ext uri="{FF2B5EF4-FFF2-40B4-BE49-F238E27FC236}">
                <a16:creationId xmlns:a16="http://schemas.microsoft.com/office/drawing/2014/main" id="{84E6D015-7646-67A0-6DF1-ABEC28464C8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7645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 Section Divider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98656" y="831581"/>
            <a:ext cx="7886700" cy="1851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Libre Franklin ExtraBold"/>
              <a:buNone/>
              <a:defRPr sz="4100" b="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Libre Franklin ExtraBold"/>
              <a:buNone/>
              <a:defRPr b="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Libre Franklin ExtraBold"/>
              <a:buNone/>
              <a:defRPr b="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Libre Franklin ExtraBold"/>
              <a:buNone/>
              <a:defRPr b="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Libre Franklin ExtraBold"/>
              <a:buNone/>
              <a:defRPr b="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Libre Franklin ExtraBold"/>
              <a:buNone/>
              <a:defRPr b="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Libre Franklin ExtraBold"/>
              <a:buNone/>
              <a:defRPr b="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Libre Franklin ExtraBold"/>
              <a:buNone/>
              <a:defRPr b="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Libre Franklin ExtraBold"/>
              <a:buNone/>
              <a:defRPr b="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492656" y="3145744"/>
            <a:ext cx="7898700" cy="55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ibre Franklin Medium"/>
              <a:buNone/>
              <a:defRPr sz="21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ibre Franklin Medium"/>
              <a:buNone/>
              <a:defRPr sz="21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lvl="2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ibre Franklin Medium"/>
              <a:buNone/>
              <a:defRPr sz="21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ibre Franklin Medium"/>
              <a:buNone/>
              <a:defRPr sz="21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ibre Franklin Medium"/>
              <a:buNone/>
              <a:defRPr sz="21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ibre Franklin Medium"/>
              <a:buNone/>
              <a:defRPr sz="21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ibre Franklin Medium"/>
              <a:buNone/>
              <a:defRPr sz="21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ibre Franklin Medium"/>
              <a:buNone/>
              <a:defRPr sz="21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ibre Franklin Medium"/>
              <a:buNone/>
              <a:defRPr sz="21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498649" y="2900925"/>
            <a:ext cx="2194500" cy="2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- Right Image w/ Caption">
  <p:cSld name="TITLE_AND_BODY_1_3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sldNum" idx="12"/>
          </p:nvPr>
        </p:nvSpPr>
        <p:spPr>
          <a:xfrm>
            <a:off x="8743950" y="4819500"/>
            <a:ext cx="3138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508DE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508DE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508DE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508DE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508DE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508DE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508DE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508DE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508DE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" name="Google Shape;105;p16"/>
          <p:cNvSpPr>
            <a:spLocks noGrp="1"/>
          </p:cNvSpPr>
          <p:nvPr>
            <p:ph type="pic" idx="2"/>
          </p:nvPr>
        </p:nvSpPr>
        <p:spPr>
          <a:xfrm>
            <a:off x="6057900" y="0"/>
            <a:ext cx="3086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16"/>
          <p:cNvSpPr txBox="1">
            <a:spLocks noGrp="1"/>
          </p:cNvSpPr>
          <p:nvPr>
            <p:ph type="subTitle" idx="1"/>
          </p:nvPr>
        </p:nvSpPr>
        <p:spPr>
          <a:xfrm>
            <a:off x="6057900" y="4776600"/>
            <a:ext cx="30861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1pPr>
            <a:lvl2pPr lvl="1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2pPr>
            <a:lvl3pPr lvl="2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body" idx="3"/>
          </p:nvPr>
        </p:nvSpPr>
        <p:spPr>
          <a:xfrm>
            <a:off x="320399" y="857988"/>
            <a:ext cx="5514900" cy="3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08DE0"/>
              </a:buClr>
              <a:buSzPts val="1800"/>
              <a:buChar char="•"/>
              <a:defRPr/>
            </a:lvl2pPr>
            <a:lvl3pPr marL="137160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xfrm>
            <a:off x="318652" y="263225"/>
            <a:ext cx="55185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ranklin Gothic"/>
              <a:buNone/>
              <a:defRPr>
                <a:solidFill>
                  <a:schemeClr val="dk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6"/>
          <p:cNvSpPr/>
          <p:nvPr/>
        </p:nvSpPr>
        <p:spPr>
          <a:xfrm>
            <a:off x="321355" y="771672"/>
            <a:ext cx="2194500" cy="2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" name="Google Shape;110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8388" y="4801444"/>
            <a:ext cx="274319" cy="274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3">
  <p:cSld name="CUSTOM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/>
          <p:nvPr/>
        </p:nvSpPr>
        <p:spPr>
          <a:xfrm>
            <a:off x="0" y="4134603"/>
            <a:ext cx="9144000" cy="100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508275" y="4414388"/>
            <a:ext cx="80739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b="1"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ubTitle" idx="1"/>
          </p:nvPr>
        </p:nvSpPr>
        <p:spPr>
          <a:xfrm>
            <a:off x="508275" y="616444"/>
            <a:ext cx="8073900" cy="1936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>
                <a:solidFill>
                  <a:schemeClr val="dk2"/>
                </a:solidFill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>
                <a:solidFill>
                  <a:schemeClr val="dk2"/>
                </a:solidFill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>
                <a:solidFill>
                  <a:schemeClr val="dk2"/>
                </a:solidFill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>
                <a:solidFill>
                  <a:schemeClr val="dk2"/>
                </a:solidFill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>
                <a:solidFill>
                  <a:schemeClr val="dk2"/>
                </a:solidFill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>
                <a:solidFill>
                  <a:schemeClr val="dk2"/>
                </a:solidFill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>
                <a:solidFill>
                  <a:schemeClr val="dk2"/>
                </a:solidFill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2"/>
          </p:nvPr>
        </p:nvSpPr>
        <p:spPr>
          <a:xfrm>
            <a:off x="500869" y="2688600"/>
            <a:ext cx="8071800" cy="129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SzPts val="1500"/>
              <a:buNone/>
              <a:defRPr sz="1500"/>
            </a:lvl1pPr>
            <a:lvl2pPr lvl="1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116" name="Google Shape;116;p17"/>
          <p:cNvSpPr/>
          <p:nvPr/>
        </p:nvSpPr>
        <p:spPr>
          <a:xfrm>
            <a:off x="500864" y="271067"/>
            <a:ext cx="685800" cy="6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" name="Google Shape;117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63688" y="65457"/>
            <a:ext cx="274319" cy="27431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>
            <a:spLocks noGrp="1"/>
          </p:cNvSpPr>
          <p:nvPr>
            <p:ph type="sldNum" idx="12"/>
          </p:nvPr>
        </p:nvSpPr>
        <p:spPr>
          <a:xfrm>
            <a:off x="8495500" y="4819500"/>
            <a:ext cx="5622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marL="0" lvl="1" indent="0" algn="l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marL="0" lvl="2" indent="0" algn="l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marL="0" lvl="3" indent="0" algn="l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marL="0" lvl="4" indent="0" algn="l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marL="0" lvl="5" indent="0" algn="l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marL="0" lvl="6" indent="0" algn="l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marL="0" lvl="7" indent="0" algn="l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marL="0" lvl="8" indent="0" algn="l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324000" y="1021404"/>
            <a:ext cx="41040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1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08DE0"/>
              </a:buClr>
              <a:buSzPts val="1800"/>
              <a:buChar char="•"/>
              <a:defRPr/>
            </a:lvl2pPr>
            <a:lvl3pPr marL="137160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2"/>
          </p:nvPr>
        </p:nvSpPr>
        <p:spPr>
          <a:xfrm>
            <a:off x="4629149" y="1021405"/>
            <a:ext cx="41997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1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08DE0"/>
              </a:buClr>
              <a:buSzPts val="1800"/>
              <a:buChar char="•"/>
              <a:defRPr/>
            </a:lvl2pPr>
            <a:lvl3pPr marL="137160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316806" y="321037"/>
            <a:ext cx="85104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ranklin Gothic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9"/>
          <p:cNvSpPr/>
          <p:nvPr/>
        </p:nvSpPr>
        <p:spPr>
          <a:xfrm>
            <a:off x="316805" y="834259"/>
            <a:ext cx="2194500" cy="2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" name="Google Shape;131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8388" y="4801444"/>
            <a:ext cx="274319" cy="2743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 txBox="1">
            <a:spLocks noGrp="1"/>
          </p:cNvSpPr>
          <p:nvPr>
            <p:ph type="sldNum" idx="12"/>
          </p:nvPr>
        </p:nvSpPr>
        <p:spPr>
          <a:xfrm>
            <a:off x="8495500" y="4819500"/>
            <a:ext cx="5622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2">
  <p:cSld name="Two Content 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/>
          <p:nvPr/>
        </p:nvSpPr>
        <p:spPr>
          <a:xfrm>
            <a:off x="0" y="2571750"/>
            <a:ext cx="4572000" cy="2571900"/>
          </a:xfrm>
          <a:prstGeom prst="rect">
            <a:avLst/>
          </a:prstGeom>
          <a:solidFill>
            <a:schemeClr val="lt1">
              <a:alpha val="949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5" name="Google Shape;135;p20"/>
          <p:cNvSpPr/>
          <p:nvPr/>
        </p:nvSpPr>
        <p:spPr>
          <a:xfrm>
            <a:off x="4572001" y="0"/>
            <a:ext cx="4572000" cy="2571900"/>
          </a:xfrm>
          <a:prstGeom prst="rect">
            <a:avLst/>
          </a:prstGeom>
          <a:solidFill>
            <a:schemeClr val="lt1">
              <a:alpha val="949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6" name="Google Shape;136;p20"/>
          <p:cNvSpPr txBox="1">
            <a:spLocks noGrp="1"/>
          </p:cNvSpPr>
          <p:nvPr>
            <p:ph type="body" idx="1"/>
          </p:nvPr>
        </p:nvSpPr>
        <p:spPr>
          <a:xfrm>
            <a:off x="4864867" y="762566"/>
            <a:ext cx="3944400" cy="13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sz="15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3pPr>
            <a:lvl4pPr marL="182880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marL="228600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marL="2743200" lvl="5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body" idx="2"/>
          </p:nvPr>
        </p:nvSpPr>
        <p:spPr>
          <a:xfrm>
            <a:off x="333569" y="3372991"/>
            <a:ext cx="3904800" cy="13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sz="15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3pPr>
            <a:lvl4pPr marL="182880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marL="228600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marL="2743200" lvl="5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ubTitle" idx="3"/>
          </p:nvPr>
        </p:nvSpPr>
        <p:spPr>
          <a:xfrm>
            <a:off x="313800" y="2841995"/>
            <a:ext cx="3944400" cy="454800"/>
          </a:xfrm>
          <a:prstGeom prst="rect">
            <a:avLst/>
          </a:prstGeom>
        </p:spPr>
        <p:txBody>
          <a:bodyPr spcFirstLastPara="1" wrap="square" lIns="0" tIns="0" rIns="0" bIns="0" anchor="b" anchorCtr="1">
            <a:noAutofit/>
          </a:bodyPr>
          <a:lstStyle>
            <a:lvl1pPr lvl="0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subTitle" idx="4"/>
          </p:nvPr>
        </p:nvSpPr>
        <p:spPr>
          <a:xfrm>
            <a:off x="4864875" y="231580"/>
            <a:ext cx="3944400" cy="454800"/>
          </a:xfrm>
          <a:prstGeom prst="rect">
            <a:avLst/>
          </a:prstGeom>
        </p:spPr>
        <p:txBody>
          <a:bodyPr spcFirstLastPara="1" wrap="square" lIns="0" tIns="0" rIns="0" bIns="0" anchor="b" anchorCtr="1">
            <a:noAutofit/>
          </a:bodyPr>
          <a:lstStyle>
            <a:lvl1pPr lvl="0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11" y="1274081"/>
            <a:ext cx="2172000" cy="7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6972067" y="3820050"/>
            <a:ext cx="2172000" cy="7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with Background">
  <p:cSld name="Two Content 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/>
          <p:nvPr/>
        </p:nvSpPr>
        <p:spPr>
          <a:xfrm>
            <a:off x="451913" y="363713"/>
            <a:ext cx="8240100" cy="4416000"/>
          </a:xfrm>
          <a:prstGeom prst="rect">
            <a:avLst/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4" name="Google Shape;144;p21"/>
          <p:cNvSpPr txBox="1">
            <a:spLocks noGrp="1"/>
          </p:cNvSpPr>
          <p:nvPr>
            <p:ph type="body" idx="1"/>
          </p:nvPr>
        </p:nvSpPr>
        <p:spPr>
          <a:xfrm>
            <a:off x="4945649" y="1840710"/>
            <a:ext cx="2466900" cy="23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sz="15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3pPr>
            <a:lvl4pPr marL="182880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marL="228600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marL="2743200" lvl="5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body" idx="2"/>
          </p:nvPr>
        </p:nvSpPr>
        <p:spPr>
          <a:xfrm>
            <a:off x="1256110" y="1840711"/>
            <a:ext cx="2466900" cy="23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sz="15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3pPr>
            <a:lvl4pPr marL="182880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marL="228600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marL="2743200" lvl="5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ubTitle" idx="3"/>
          </p:nvPr>
        </p:nvSpPr>
        <p:spPr>
          <a:xfrm>
            <a:off x="1398963" y="991075"/>
            <a:ext cx="2172000" cy="531000"/>
          </a:xfrm>
          <a:prstGeom prst="rect">
            <a:avLst/>
          </a:prstGeom>
        </p:spPr>
        <p:txBody>
          <a:bodyPr spcFirstLastPara="1" wrap="square" lIns="0" tIns="0" rIns="0" bIns="0" anchor="b" anchorCtr="1">
            <a:spAutoFit/>
          </a:bodyPr>
          <a:lstStyle>
            <a:lvl1pPr lvl="0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ubTitle" idx="4"/>
          </p:nvPr>
        </p:nvSpPr>
        <p:spPr>
          <a:xfrm>
            <a:off x="5048613" y="991075"/>
            <a:ext cx="2172000" cy="531000"/>
          </a:xfrm>
          <a:prstGeom prst="rect">
            <a:avLst/>
          </a:prstGeom>
        </p:spPr>
        <p:txBody>
          <a:bodyPr spcFirstLastPara="1" wrap="square" lIns="0" tIns="0" rIns="0" bIns="0" anchor="b" anchorCtr="1">
            <a:spAutoFit/>
          </a:bodyPr>
          <a:lstStyle>
            <a:lvl1pPr lvl="0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1"/>
          <p:cNvSpPr/>
          <p:nvPr/>
        </p:nvSpPr>
        <p:spPr>
          <a:xfrm>
            <a:off x="1387730" y="1667584"/>
            <a:ext cx="2194500" cy="2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5037380" y="1667584"/>
            <a:ext cx="2194500" cy="2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3">
  <p:cSld name="Two Content 3_1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117099" y="1590285"/>
            <a:ext cx="2466900" cy="23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sz="15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3pPr>
            <a:lvl4pPr marL="182880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marL="228600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marL="2743200" lvl="5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body" idx="2"/>
          </p:nvPr>
        </p:nvSpPr>
        <p:spPr>
          <a:xfrm>
            <a:off x="1084660" y="1590286"/>
            <a:ext cx="2466900" cy="23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sz="15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3pPr>
            <a:lvl4pPr marL="182880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marL="228600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marL="2743200" lvl="5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subTitle" idx="3"/>
          </p:nvPr>
        </p:nvSpPr>
        <p:spPr>
          <a:xfrm>
            <a:off x="1227513" y="740650"/>
            <a:ext cx="2172000" cy="531000"/>
          </a:xfrm>
          <a:prstGeom prst="rect">
            <a:avLst/>
          </a:prstGeom>
        </p:spPr>
        <p:txBody>
          <a:bodyPr spcFirstLastPara="1" wrap="square" lIns="0" tIns="0" rIns="0" bIns="0" anchor="b" anchorCtr="1">
            <a:noAutofit/>
          </a:bodyPr>
          <a:lstStyle>
            <a:lvl1pPr lvl="0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subTitle" idx="4"/>
          </p:nvPr>
        </p:nvSpPr>
        <p:spPr>
          <a:xfrm>
            <a:off x="5220063" y="740650"/>
            <a:ext cx="2172000" cy="531000"/>
          </a:xfrm>
          <a:prstGeom prst="rect">
            <a:avLst/>
          </a:prstGeom>
        </p:spPr>
        <p:txBody>
          <a:bodyPr spcFirstLastPara="1" wrap="square" lIns="0" tIns="0" rIns="0" bIns="0" anchor="b" anchorCtr="1">
            <a:noAutofit/>
          </a:bodyPr>
          <a:lstStyle>
            <a:lvl1pPr lvl="0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1216274" y="1417170"/>
            <a:ext cx="2194500" cy="2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5253299" y="1417170"/>
            <a:ext cx="2194500" cy="2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7" name="Google Shape;157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8388" y="4801444"/>
            <a:ext cx="274319" cy="274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23"/>
          <p:cNvGrpSpPr/>
          <p:nvPr/>
        </p:nvGrpSpPr>
        <p:grpSpPr>
          <a:xfrm>
            <a:off x="542925" y="731728"/>
            <a:ext cx="3914269" cy="3680128"/>
            <a:chOff x="723900" y="975637"/>
            <a:chExt cx="5219025" cy="4906838"/>
          </a:xfrm>
        </p:grpSpPr>
        <p:sp>
          <p:nvSpPr>
            <p:cNvPr id="160" name="Google Shape;160;p23"/>
            <p:cNvSpPr/>
            <p:nvPr/>
          </p:nvSpPr>
          <p:spPr>
            <a:xfrm>
              <a:off x="723900" y="1476375"/>
              <a:ext cx="5209500" cy="4406100"/>
            </a:xfrm>
            <a:prstGeom prst="rect">
              <a:avLst/>
            </a:prstGeom>
            <a:solidFill>
              <a:srgbClr val="C4D9F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61" name="Google Shape;161;p23"/>
            <p:cNvSpPr/>
            <p:nvPr/>
          </p:nvSpPr>
          <p:spPr>
            <a:xfrm>
              <a:off x="733425" y="975637"/>
              <a:ext cx="5209500" cy="1019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162" name="Google Shape;162;p23"/>
          <p:cNvGrpSpPr/>
          <p:nvPr/>
        </p:nvGrpSpPr>
        <p:grpSpPr>
          <a:xfrm>
            <a:off x="4750520" y="731728"/>
            <a:ext cx="3907125" cy="3680128"/>
            <a:chOff x="6334027" y="975637"/>
            <a:chExt cx="5209500" cy="4906838"/>
          </a:xfrm>
        </p:grpSpPr>
        <p:sp>
          <p:nvSpPr>
            <p:cNvPr id="163" name="Google Shape;163;p23"/>
            <p:cNvSpPr/>
            <p:nvPr/>
          </p:nvSpPr>
          <p:spPr>
            <a:xfrm>
              <a:off x="6334027" y="1476375"/>
              <a:ext cx="5209500" cy="4406100"/>
            </a:xfrm>
            <a:prstGeom prst="rect">
              <a:avLst/>
            </a:prstGeom>
            <a:solidFill>
              <a:srgbClr val="C4D9F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64" name="Google Shape;164;p23"/>
            <p:cNvSpPr/>
            <p:nvPr/>
          </p:nvSpPr>
          <p:spPr>
            <a:xfrm>
              <a:off x="6334027" y="975637"/>
              <a:ext cx="5209500" cy="1019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65" name="Google Shape;165;p23"/>
          <p:cNvSpPr txBox="1">
            <a:spLocks noGrp="1"/>
          </p:cNvSpPr>
          <p:nvPr>
            <p:ph type="body" idx="1"/>
          </p:nvPr>
        </p:nvSpPr>
        <p:spPr>
          <a:xfrm>
            <a:off x="4882243" y="1684919"/>
            <a:ext cx="3621000" cy="26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marL="228600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marL="274320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marL="320040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marL="365760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marL="411480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body" idx="2"/>
          </p:nvPr>
        </p:nvSpPr>
        <p:spPr>
          <a:xfrm>
            <a:off x="687518" y="1684919"/>
            <a:ext cx="3618000" cy="26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marL="228600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marL="274320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marL="320040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marL="365760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marL="411480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23"/>
          <p:cNvSpPr txBox="1">
            <a:spLocks noGrp="1"/>
          </p:cNvSpPr>
          <p:nvPr>
            <p:ph type="title"/>
          </p:nvPr>
        </p:nvSpPr>
        <p:spPr>
          <a:xfrm>
            <a:off x="314325" y="152059"/>
            <a:ext cx="78867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500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b="1"/>
            </a:lvl9pPr>
          </a:lstStyle>
          <a:p>
            <a:endParaRPr/>
          </a:p>
        </p:txBody>
      </p:sp>
      <p:sp>
        <p:nvSpPr>
          <p:cNvPr id="168" name="Google Shape;168;p23"/>
          <p:cNvSpPr txBox="1">
            <a:spLocks noGrp="1"/>
          </p:cNvSpPr>
          <p:nvPr>
            <p:ph type="subTitle" idx="3"/>
          </p:nvPr>
        </p:nvSpPr>
        <p:spPr>
          <a:xfrm>
            <a:off x="687500" y="857250"/>
            <a:ext cx="3618000" cy="45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subTitle" idx="4"/>
          </p:nvPr>
        </p:nvSpPr>
        <p:spPr>
          <a:xfrm>
            <a:off x="4883763" y="857250"/>
            <a:ext cx="3618000" cy="45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70" name="Google Shape;170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8388" y="4801444"/>
            <a:ext cx="274319" cy="27431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8495500" y="4819500"/>
            <a:ext cx="5622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>
            <a:spLocks noGrp="1"/>
          </p:cNvSpPr>
          <p:nvPr>
            <p:ph type="pic" idx="2"/>
          </p:nvPr>
        </p:nvSpPr>
        <p:spPr>
          <a:xfrm>
            <a:off x="4150519" y="407999"/>
            <a:ext cx="4629000" cy="39912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4"/>
          <p:cNvSpPr txBox="1">
            <a:spLocks noGrp="1"/>
          </p:cNvSpPr>
          <p:nvPr>
            <p:ph type="subTitle" idx="1"/>
          </p:nvPr>
        </p:nvSpPr>
        <p:spPr>
          <a:xfrm>
            <a:off x="238875" y="1444650"/>
            <a:ext cx="3602400" cy="295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>
                <a:solidFill>
                  <a:schemeClr val="dk2"/>
                </a:solidFill>
              </a:defRPr>
            </a:lvl1pPr>
            <a:lvl2pPr lvl="1" algn="ctr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>
                <a:solidFill>
                  <a:schemeClr val="dk2"/>
                </a:solidFill>
              </a:defRPr>
            </a:lvl2pPr>
            <a:lvl3pPr lvl="2" algn="ctr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>
                <a:solidFill>
                  <a:schemeClr val="dk2"/>
                </a:solidFill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>
                <a:solidFill>
                  <a:schemeClr val="dk2"/>
                </a:solidFill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>
                <a:solidFill>
                  <a:schemeClr val="dk2"/>
                </a:solidFill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>
                <a:solidFill>
                  <a:schemeClr val="dk2"/>
                </a:solidFill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>
                <a:solidFill>
                  <a:schemeClr val="dk2"/>
                </a:solidFill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175" name="Google Shape;175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8388" y="4801444"/>
            <a:ext cx="274319" cy="27431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4"/>
          <p:cNvSpPr txBox="1">
            <a:spLocks noGrp="1"/>
          </p:cNvSpPr>
          <p:nvPr>
            <p:ph type="sldNum" idx="12"/>
          </p:nvPr>
        </p:nvSpPr>
        <p:spPr>
          <a:xfrm>
            <a:off x="8495500" y="4819500"/>
            <a:ext cx="5622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 2">
  <p:cSld name="Picture with Caption 2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/>
          <p:nvPr/>
        </p:nvSpPr>
        <p:spPr>
          <a:xfrm>
            <a:off x="0" y="0"/>
            <a:ext cx="4884300" cy="51435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rgbClr val="0A519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79" name="Google Shape;179;p25"/>
          <p:cNvSpPr>
            <a:spLocks noGrp="1"/>
          </p:cNvSpPr>
          <p:nvPr>
            <p:ph type="pic" idx="2"/>
          </p:nvPr>
        </p:nvSpPr>
        <p:spPr>
          <a:xfrm>
            <a:off x="5349479" y="571500"/>
            <a:ext cx="3312300" cy="4000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5"/>
          <p:cNvSpPr txBox="1">
            <a:spLocks noGrp="1"/>
          </p:cNvSpPr>
          <p:nvPr>
            <p:ph type="body" idx="1"/>
          </p:nvPr>
        </p:nvSpPr>
        <p:spPr>
          <a:xfrm>
            <a:off x="228600" y="1223269"/>
            <a:ext cx="4099500" cy="3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25"/>
          <p:cNvSpPr txBox="1">
            <a:spLocks noGrp="1"/>
          </p:cNvSpPr>
          <p:nvPr>
            <p:ph type="title"/>
          </p:nvPr>
        </p:nvSpPr>
        <p:spPr>
          <a:xfrm>
            <a:off x="228600" y="571498"/>
            <a:ext cx="4286100" cy="3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ranklin Gothic"/>
              <a:buNone/>
              <a:defRPr sz="24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5"/>
          <p:cNvSpPr/>
          <p:nvPr/>
        </p:nvSpPr>
        <p:spPr>
          <a:xfrm>
            <a:off x="228605" y="1044847"/>
            <a:ext cx="2194500" cy="2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3" name="Google Shape;183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8388" y="4801444"/>
            <a:ext cx="274319" cy="27431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 txBox="1">
            <a:spLocks noGrp="1"/>
          </p:cNvSpPr>
          <p:nvPr>
            <p:ph type="sldNum" idx="12"/>
          </p:nvPr>
        </p:nvSpPr>
        <p:spPr>
          <a:xfrm>
            <a:off x="8495500" y="4819500"/>
            <a:ext cx="5622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/>
        </p:nvSpPr>
        <p:spPr>
          <a:xfrm>
            <a:off x="5077609" y="4276203"/>
            <a:ext cx="28134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https://water.noaa.gov</a:t>
            </a:r>
            <a:endParaRPr sz="1100"/>
          </a:p>
        </p:txBody>
      </p:sp>
      <p:pic>
        <p:nvPicPr>
          <p:cNvPr id="187" name="Google Shape;187;p26" descr="A picture containing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9262" y="3374481"/>
            <a:ext cx="2254168" cy="419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 descr="Icon - Us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4416" y="2339759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6" descr="Icon Emai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14416" y="3150018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 descr="Worl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14416" y="3934223"/>
            <a:ext cx="342900" cy="34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p26"/>
          <p:cNvCxnSpPr/>
          <p:nvPr/>
        </p:nvCxnSpPr>
        <p:spPr>
          <a:xfrm>
            <a:off x="5971516" y="2228134"/>
            <a:ext cx="1028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2" name="Google Shape;192;p26"/>
          <p:cNvSpPr txBox="1"/>
          <p:nvPr/>
        </p:nvSpPr>
        <p:spPr>
          <a:xfrm>
            <a:off x="5478091" y="1666398"/>
            <a:ext cx="20157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Thank You!</a:t>
            </a:r>
            <a:endParaRPr sz="1100" b="1"/>
          </a:p>
        </p:txBody>
      </p:sp>
      <p:pic>
        <p:nvPicPr>
          <p:cNvPr id="193" name="Google Shape;193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7125" y="4415700"/>
            <a:ext cx="4536674" cy="42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6"/>
          <p:cNvSpPr txBox="1">
            <a:spLocks noGrp="1"/>
          </p:cNvSpPr>
          <p:nvPr>
            <p:ph type="subTitle" idx="1"/>
          </p:nvPr>
        </p:nvSpPr>
        <p:spPr>
          <a:xfrm>
            <a:off x="4973663" y="3493322"/>
            <a:ext cx="30213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80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95" name="Google Shape;195;p26"/>
          <p:cNvSpPr txBox="1">
            <a:spLocks noGrp="1"/>
          </p:cNvSpPr>
          <p:nvPr>
            <p:ph type="subTitle" idx="2"/>
          </p:nvPr>
        </p:nvSpPr>
        <p:spPr>
          <a:xfrm>
            <a:off x="5028094" y="2710463"/>
            <a:ext cx="2915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80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196" name="Google Shape;196;p26"/>
          <p:cNvPicPr preferRelativeResize="0"/>
          <p:nvPr/>
        </p:nvPicPr>
        <p:blipFill rotWithShape="1">
          <a:blip r:embed="rId8">
            <a:alphaModFix/>
          </a:blip>
          <a:srcRect t="396" b="406"/>
          <a:stretch/>
        </p:blipFill>
        <p:spPr>
          <a:xfrm>
            <a:off x="1256835" y="2396927"/>
            <a:ext cx="799005" cy="792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2">
  <p:cSld name="Section Header 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3354457"/>
            <a:ext cx="9144000" cy="178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498656" y="3486791"/>
            <a:ext cx="7886700" cy="7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b="1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491225" y="4459625"/>
            <a:ext cx="7956000" cy="40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498655" y="4323622"/>
            <a:ext cx="2194500" cy="2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3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>
            <a:spLocks noGrp="1"/>
          </p:cNvSpPr>
          <p:nvPr>
            <p:ph type="sldNum" idx="12"/>
          </p:nvPr>
        </p:nvSpPr>
        <p:spPr>
          <a:xfrm>
            <a:off x="8495500" y="4819500"/>
            <a:ext cx="5622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with Background 3">
  <p:cSld name="Two Content 3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451913" y="363713"/>
            <a:ext cx="8240100" cy="4416000"/>
          </a:xfrm>
          <a:prstGeom prst="rect">
            <a:avLst/>
          </a:prstGeom>
          <a:solidFill>
            <a:schemeClr val="lt1">
              <a:alpha val="8902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44" name="Google Shape;244;p32"/>
          <p:cNvSpPr txBox="1">
            <a:spLocks noGrp="1"/>
          </p:cNvSpPr>
          <p:nvPr>
            <p:ph type="body" idx="1"/>
          </p:nvPr>
        </p:nvSpPr>
        <p:spPr>
          <a:xfrm>
            <a:off x="4945649" y="1840710"/>
            <a:ext cx="2466900" cy="23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sz="15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3pPr>
            <a:lvl4pPr marL="182880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marL="228600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marL="2743200" lvl="5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body" idx="2"/>
          </p:nvPr>
        </p:nvSpPr>
        <p:spPr>
          <a:xfrm>
            <a:off x="1256110" y="1840711"/>
            <a:ext cx="2466900" cy="23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sz="15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3pPr>
            <a:lvl4pPr marL="182880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marL="228600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marL="2743200" lvl="5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246" name="Google Shape;246;p32"/>
          <p:cNvSpPr txBox="1">
            <a:spLocks noGrp="1"/>
          </p:cNvSpPr>
          <p:nvPr>
            <p:ph type="subTitle" idx="3"/>
          </p:nvPr>
        </p:nvSpPr>
        <p:spPr>
          <a:xfrm>
            <a:off x="1398963" y="991075"/>
            <a:ext cx="21720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1">
            <a:sp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>
                <a:solidFill>
                  <a:schemeClr val="dk2"/>
                </a:solidFill>
              </a:defRPr>
            </a:lvl1pPr>
            <a:lvl2pPr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32"/>
          <p:cNvSpPr txBox="1">
            <a:spLocks noGrp="1"/>
          </p:cNvSpPr>
          <p:nvPr>
            <p:ph type="subTitle" idx="4"/>
          </p:nvPr>
        </p:nvSpPr>
        <p:spPr>
          <a:xfrm>
            <a:off x="5048613" y="991075"/>
            <a:ext cx="21720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1">
            <a:sp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>
                <a:solidFill>
                  <a:schemeClr val="dk2"/>
                </a:solidFill>
              </a:defRPr>
            </a:lvl1pPr>
            <a:lvl2pPr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32"/>
          <p:cNvSpPr/>
          <p:nvPr/>
        </p:nvSpPr>
        <p:spPr>
          <a:xfrm>
            <a:off x="1387730" y="1667584"/>
            <a:ext cx="2194500" cy="2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2"/>
          <p:cNvSpPr/>
          <p:nvPr/>
        </p:nvSpPr>
        <p:spPr>
          <a:xfrm>
            <a:off x="5037380" y="1667584"/>
            <a:ext cx="2194500" cy="2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Outline">
  <p:cSld name="Agenda Outlin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452005" y="507697"/>
            <a:ext cx="8240100" cy="4128000"/>
          </a:xfrm>
          <a:prstGeom prst="rect">
            <a:avLst/>
          </a:prstGeom>
          <a:solidFill>
            <a:schemeClr val="dk2">
              <a:alpha val="89800"/>
            </a:schemeClr>
          </a:solidFill>
          <a:ln w="12700" cap="flat" cmpd="sng">
            <a:solidFill>
              <a:srgbClr val="0A519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044489" y="804933"/>
            <a:ext cx="30798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Franklin Gothic"/>
              <a:buNone/>
              <a:defRPr b="1"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Franklin Gothic"/>
              <a:buNone/>
              <a:defRPr b="1"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Franklin Gothic"/>
              <a:buNone/>
              <a:defRPr b="1"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Franklin Gothic"/>
              <a:buNone/>
              <a:defRPr b="1"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Franklin Gothic"/>
              <a:buNone/>
              <a:defRPr b="1"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Franklin Gothic"/>
              <a:buNone/>
              <a:defRPr b="1"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Franklin Gothic"/>
              <a:buNone/>
              <a:defRPr b="1"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Franklin Gothic"/>
              <a:buNone/>
              <a:defRPr b="1"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4572000" y="988219"/>
            <a:ext cx="3706500" cy="3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1044480" y="1802934"/>
            <a:ext cx="2194500" cy="2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95500" y="4819500"/>
            <a:ext cx="5622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321350" y="857997"/>
            <a:ext cx="8505000" cy="3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08DE0"/>
              </a:buClr>
              <a:buSzPts val="1800"/>
              <a:buChar char="•"/>
              <a:defRPr/>
            </a:lvl2pPr>
            <a:lvl3pPr marL="137160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8656" y="263237"/>
            <a:ext cx="85104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ranklin Gothic"/>
              <a:buNone/>
              <a:defRPr>
                <a:solidFill>
                  <a:schemeClr val="dk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/>
          <p:nvPr/>
        </p:nvSpPr>
        <p:spPr>
          <a:xfrm>
            <a:off x="321355" y="771672"/>
            <a:ext cx="2194500" cy="2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8388" y="4801444"/>
            <a:ext cx="274319" cy="274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86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69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Content Water Splash">
  <p:cSld name="Title and Content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336200" y="741675"/>
            <a:ext cx="5241000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ranklin Gothic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1"/>
          </p:nvPr>
        </p:nvSpPr>
        <p:spPr>
          <a:xfrm>
            <a:off x="336188" y="1364475"/>
            <a:ext cx="8493000" cy="31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08DE0"/>
              </a:buClr>
              <a:buSzPts val="1800"/>
              <a:buChar char="•"/>
              <a:defRPr/>
            </a:lvl2pPr>
            <a:lvl3pPr marL="137160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/>
          <p:nvPr/>
        </p:nvSpPr>
        <p:spPr>
          <a:xfrm>
            <a:off x="318649" y="1179253"/>
            <a:ext cx="2194500" cy="2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" name="Google Shape;4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388" y="4801444"/>
            <a:ext cx="274319" cy="27431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5500" y="4819500"/>
            <a:ext cx="5622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86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69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/ Subtitle &amp; Content">
  <p:cSld name="Title and Content_1_2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318650" y="356377"/>
            <a:ext cx="85104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ranklin Gothic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317850" y="991463"/>
            <a:ext cx="8510400" cy="35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 i="1">
                <a:solidFill>
                  <a:schemeClr val="accent1"/>
                </a:solidFill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 i="1">
                <a:solidFill>
                  <a:schemeClr val="accent1"/>
                </a:solidFill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i="1">
                <a:solidFill>
                  <a:schemeClr val="accent1"/>
                </a:solidFill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 i="1">
                <a:solidFill>
                  <a:schemeClr val="accent1"/>
                </a:solidFill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 i="1">
                <a:solidFill>
                  <a:schemeClr val="accent1"/>
                </a:solidFill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 i="1">
                <a:solidFill>
                  <a:schemeClr val="accent1"/>
                </a:solidFill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 i="1">
                <a:solidFill>
                  <a:schemeClr val="accent1"/>
                </a:solidFill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 i="1">
                <a:solidFill>
                  <a:schemeClr val="accent1"/>
                </a:solidFill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 i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2"/>
          </p:nvPr>
        </p:nvSpPr>
        <p:spPr>
          <a:xfrm>
            <a:off x="319500" y="1427859"/>
            <a:ext cx="8505000" cy="31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08DE0"/>
              </a:buClr>
              <a:buSzPts val="1800"/>
              <a:buChar char="•"/>
              <a:defRPr/>
            </a:lvl2pPr>
            <a:lvl3pPr marL="137160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/>
          <p:nvPr/>
        </p:nvSpPr>
        <p:spPr>
          <a:xfrm>
            <a:off x="318649" y="809775"/>
            <a:ext cx="2194500" cy="2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" name="Google Shape;53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8388" y="4801444"/>
            <a:ext cx="274319" cy="274319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5500" y="4819500"/>
            <a:ext cx="5622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86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69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w/ Image Grid">
  <p:cSld name="Title and Content_1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743950" y="4819500"/>
            <a:ext cx="3138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1"/>
          </p:nvPr>
        </p:nvSpPr>
        <p:spPr>
          <a:xfrm>
            <a:off x="324000" y="963200"/>
            <a:ext cx="5002500" cy="3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/>
            </a:lvl1pPr>
            <a:lvl2pPr marL="914400" lvl="1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08DE0"/>
              </a:buClr>
              <a:buSzPts val="1200"/>
              <a:buChar char="•"/>
              <a:defRPr sz="1200"/>
            </a:lvl2pPr>
            <a:lvl3pPr marL="137160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5pPr>
            <a:lvl6pPr marL="274320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6pPr>
            <a:lvl7pPr marL="320040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7pPr>
            <a:lvl8pPr marL="365760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8pPr>
            <a:lvl9pPr marL="411480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>
            <a:spLocks noGrp="1"/>
          </p:cNvSpPr>
          <p:nvPr>
            <p:ph type="pic" idx="2"/>
          </p:nvPr>
        </p:nvSpPr>
        <p:spPr>
          <a:xfrm>
            <a:off x="5480625" y="129900"/>
            <a:ext cx="3544500" cy="15942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10"/>
          <p:cNvSpPr>
            <a:spLocks noGrp="1"/>
          </p:cNvSpPr>
          <p:nvPr>
            <p:ph type="pic" idx="3"/>
          </p:nvPr>
        </p:nvSpPr>
        <p:spPr>
          <a:xfrm>
            <a:off x="5480625" y="1815975"/>
            <a:ext cx="1714500" cy="15114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10"/>
          <p:cNvSpPr>
            <a:spLocks noGrp="1"/>
          </p:cNvSpPr>
          <p:nvPr>
            <p:ph type="pic" idx="4"/>
          </p:nvPr>
        </p:nvSpPr>
        <p:spPr>
          <a:xfrm>
            <a:off x="5480625" y="3419250"/>
            <a:ext cx="3544500" cy="15942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318652" y="263225"/>
            <a:ext cx="48174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ranklin Gothic"/>
              <a:buNone/>
              <a:defRPr>
                <a:solidFill>
                  <a:schemeClr val="dk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>
            <a:spLocks noGrp="1"/>
          </p:cNvSpPr>
          <p:nvPr>
            <p:ph type="pic" idx="5"/>
          </p:nvPr>
        </p:nvSpPr>
        <p:spPr>
          <a:xfrm>
            <a:off x="7310625" y="1815975"/>
            <a:ext cx="1714500" cy="15114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0"/>
          <p:cNvSpPr/>
          <p:nvPr/>
        </p:nvSpPr>
        <p:spPr>
          <a:xfrm>
            <a:off x="321355" y="771672"/>
            <a:ext cx="2194500" cy="2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" name="Google Shape;64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8388" y="4801444"/>
            <a:ext cx="274319" cy="274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86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69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2 1">
  <p:cSld name="Title and Content_1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/>
          <p:nvPr/>
        </p:nvSpPr>
        <p:spPr>
          <a:xfrm>
            <a:off x="0" y="0"/>
            <a:ext cx="3419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title"/>
          </p:nvPr>
        </p:nvSpPr>
        <p:spPr>
          <a:xfrm>
            <a:off x="393000" y="263231"/>
            <a:ext cx="2650800" cy="1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anklin Gothic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1"/>
          </p:nvPr>
        </p:nvSpPr>
        <p:spPr>
          <a:xfrm>
            <a:off x="393000" y="2068950"/>
            <a:ext cx="2650800" cy="26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2"/>
          </p:nvPr>
        </p:nvSpPr>
        <p:spPr>
          <a:xfrm>
            <a:off x="3746850" y="684356"/>
            <a:ext cx="5082300" cy="3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08DE0"/>
              </a:buClr>
              <a:buSzPts val="1800"/>
              <a:buChar char="•"/>
              <a:defRPr/>
            </a:lvl2pPr>
            <a:lvl3pPr marL="137160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/>
          <p:nvPr/>
        </p:nvSpPr>
        <p:spPr>
          <a:xfrm>
            <a:off x="393005" y="1929884"/>
            <a:ext cx="2194500" cy="2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" name="Google Shape;71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8388" y="4801444"/>
            <a:ext cx="274319" cy="27431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8495500" y="4819500"/>
            <a:ext cx="5622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86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69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- Left Image w/ Caption 1">
  <p:cSld name="TITLE_AND_BODY_1_2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>
            <a:spLocks noGrp="1"/>
          </p:cNvSpPr>
          <p:nvPr>
            <p:ph type="pic" idx="2"/>
          </p:nvPr>
        </p:nvSpPr>
        <p:spPr>
          <a:xfrm>
            <a:off x="0" y="0"/>
            <a:ext cx="3086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3467925" y="918912"/>
            <a:ext cx="5276100" cy="3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08DE0"/>
              </a:buClr>
              <a:buSzPts val="1800"/>
              <a:buChar char="•"/>
              <a:defRPr/>
            </a:lvl2pPr>
            <a:lvl3pPr marL="137160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3467925" y="290681"/>
            <a:ext cx="5276100" cy="452700"/>
          </a:xfrm>
          <a:prstGeom prst="rect">
            <a:avLst/>
          </a:prstGeom>
        </p:spPr>
        <p:txBody>
          <a:bodyPr spcFirstLastPara="1" wrap="square" lIns="0" tIns="68575" rIns="68575" bIns="68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3"/>
          </p:nvPr>
        </p:nvSpPr>
        <p:spPr>
          <a:xfrm>
            <a:off x="0" y="4819500"/>
            <a:ext cx="30861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1pPr>
            <a:lvl2pPr lvl="1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2pPr>
            <a:lvl3pPr lvl="2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5"/>
          <p:cNvSpPr/>
          <p:nvPr/>
        </p:nvSpPr>
        <p:spPr>
          <a:xfrm>
            <a:off x="3474755" y="817334"/>
            <a:ext cx="2194500" cy="2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00438" y="4804082"/>
            <a:ext cx="274319" cy="27431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>
            <a:spLocks noGrp="1"/>
          </p:cNvSpPr>
          <p:nvPr>
            <p:ph type="sldNum" idx="12"/>
          </p:nvPr>
        </p:nvSpPr>
        <p:spPr>
          <a:xfrm>
            <a:off x="8495500" y="4819500"/>
            <a:ext cx="5622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324000" y="324000"/>
            <a:ext cx="8505000" cy="5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500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Franklin"/>
              <a:buNone/>
              <a:defRPr sz="24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Libre Franklin"/>
              <a:buNone/>
              <a:defRPr sz="1400"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Libre Franklin"/>
              <a:buNone/>
              <a:defRPr sz="1400"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Libre Franklin"/>
              <a:buNone/>
              <a:defRPr sz="1400"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Libre Franklin"/>
              <a:buNone/>
              <a:defRPr sz="1400"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Libre Franklin"/>
              <a:buNone/>
              <a:defRPr sz="1400"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Libre Franklin"/>
              <a:buNone/>
              <a:defRPr sz="1400"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Libre Franklin"/>
              <a:buNone/>
              <a:defRPr sz="1400"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Libre Franklin"/>
              <a:buNone/>
              <a:defRPr sz="1400"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324000" y="1242000"/>
            <a:ext cx="8505000" cy="3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743950" y="4819500"/>
            <a:ext cx="3138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508DE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508DE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508DE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508DE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508DE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508DE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508DE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508DE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508DE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61" r:id="rId9"/>
    <p:sldLayoutId id="2147483662" r:id="rId10"/>
    <p:sldLayoutId id="2147483663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4" r:id="rId20"/>
    <p:sldLayoutId id="2147483678" r:id="rId21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8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"/>
          <p:cNvSpPr txBox="1">
            <a:spLocks noGrp="1"/>
          </p:cNvSpPr>
          <p:nvPr>
            <p:ph type="title"/>
          </p:nvPr>
        </p:nvSpPr>
        <p:spPr>
          <a:xfrm>
            <a:off x="498656" y="831581"/>
            <a:ext cx="7886700" cy="1851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Coastal Model Integration in NWM NextGen Framework for Total Water Level Forecasting</a:t>
            </a:r>
            <a:endParaRPr dirty="0"/>
          </a:p>
        </p:txBody>
      </p:sp>
      <p:sp>
        <p:nvSpPr>
          <p:cNvPr id="263" name="Google Shape;263;p34"/>
          <p:cNvSpPr txBox="1">
            <a:spLocks noGrp="1"/>
          </p:cNvSpPr>
          <p:nvPr>
            <p:ph type="subTitle" idx="1"/>
          </p:nvPr>
        </p:nvSpPr>
        <p:spPr>
          <a:xfrm>
            <a:off x="492656" y="3145744"/>
            <a:ext cx="7898700" cy="55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-US" sz="1200" b="1" dirty="0"/>
              <a:t>Phil Miller</a:t>
            </a:r>
            <a:r>
              <a:rPr lang="en-US" sz="1200" baseline="30000" dirty="0"/>
              <a:t>1,2</a:t>
            </a:r>
            <a:r>
              <a:rPr lang="en-US" sz="1200" dirty="0"/>
              <a:t>, Jason Ducker</a:t>
            </a:r>
            <a:r>
              <a:rPr lang="en-US" sz="1200" baseline="30000" dirty="0"/>
              <a:t>1,2</a:t>
            </a:r>
            <a:r>
              <a:rPr lang="en-US" sz="1200" dirty="0"/>
              <a:t>, Justin Singh-Mohudpur</a:t>
            </a:r>
            <a:r>
              <a:rPr lang="en-US" sz="1200" baseline="30000" dirty="0"/>
              <a:t>1,2</a:t>
            </a:r>
            <a:r>
              <a:rPr lang="en-US" sz="1200" dirty="0"/>
              <a:t>, Julio Zyserman</a:t>
            </a:r>
            <a:r>
              <a:rPr lang="en-US" sz="1200" baseline="30000" dirty="0"/>
              <a:t>1,2</a:t>
            </a:r>
            <a:r>
              <a:rPr lang="en-US" sz="1200" dirty="0"/>
              <a:t>, J Michael Johnson</a:t>
            </a:r>
            <a:r>
              <a:rPr lang="en-US" sz="1200" baseline="30000" dirty="0"/>
              <a:t>1,2</a:t>
            </a:r>
            <a:r>
              <a:rPr lang="en-US" sz="1200" dirty="0"/>
              <a:t>, Richard Gibbs</a:t>
            </a:r>
            <a:r>
              <a:rPr lang="en-US" sz="1200" baseline="30000" dirty="0"/>
              <a:t>3</a:t>
            </a:r>
            <a:r>
              <a:rPr lang="en-US" sz="1200" dirty="0"/>
              <a:t>, Sean Horvath</a:t>
            </a:r>
            <a:r>
              <a:rPr lang="en-US" sz="1200" baseline="30000" dirty="0"/>
              <a:t>1,2</a:t>
            </a:r>
            <a:r>
              <a:rPr lang="en-US" sz="1200" dirty="0"/>
              <a:t>, Dong Ha Kim</a:t>
            </a:r>
            <a:r>
              <a:rPr lang="en-US" sz="1200" baseline="30000" dirty="0"/>
              <a:t>1,3</a:t>
            </a:r>
            <a:r>
              <a:rPr lang="en-US" sz="1200" dirty="0"/>
              <a:t>, Amin Torabi</a:t>
            </a:r>
            <a:r>
              <a:rPr lang="en-US" sz="1200" baseline="30000" dirty="0"/>
              <a:t>1,2</a:t>
            </a:r>
            <a:r>
              <a:rPr lang="en-US" sz="1200" dirty="0"/>
              <a:t>, Jurgen Zach</a:t>
            </a:r>
            <a:r>
              <a:rPr lang="en-US" sz="1200" baseline="30000" dirty="0"/>
              <a:t>1,2</a:t>
            </a:r>
            <a:r>
              <a:rPr lang="en-US" sz="1200" dirty="0"/>
              <a:t>,T. Flowers</a:t>
            </a:r>
            <a:r>
              <a:rPr lang="en-US" sz="1200" baseline="30000" dirty="0"/>
              <a:t>1</a:t>
            </a:r>
            <a:r>
              <a:rPr lang="en-US" sz="1200" dirty="0"/>
              <a:t>, E.P. Clark</a:t>
            </a:r>
            <a:r>
              <a:rPr lang="en-US" sz="1200" baseline="30000" dirty="0"/>
              <a:t>1</a:t>
            </a:r>
            <a:r>
              <a:rPr lang="en-US" sz="1200" dirty="0"/>
              <a:t> </a:t>
            </a:r>
          </a:p>
          <a:p>
            <a:pPr marL="0" indent="0"/>
            <a:br>
              <a:rPr lang="en-US" sz="1200" dirty="0"/>
            </a:br>
            <a:r>
              <a:rPr lang="en-US" sz="1200" dirty="0"/>
              <a:t>1 NOAA Office of Water Prediction, National Water Center, Tuscaloosa, AL, United States</a:t>
            </a:r>
          </a:p>
          <a:p>
            <a:pPr marL="0" indent="0"/>
            <a:r>
              <a:rPr lang="en-US" sz="1200" dirty="0"/>
              <a:t>2 </a:t>
            </a:r>
            <a:r>
              <a:rPr lang="en-US" sz="1200" dirty="0" err="1"/>
              <a:t>Lynker</a:t>
            </a:r>
            <a:r>
              <a:rPr lang="en-US" sz="1200" dirty="0"/>
              <a:t> Technologies, Boulder, CO, United States</a:t>
            </a:r>
          </a:p>
          <a:p>
            <a:pPr marL="0" indent="0"/>
            <a:r>
              <a:rPr lang="en-US" sz="1200" dirty="0"/>
              <a:t>3 University of Alabama, Tuscaloosa, AL, United States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0198064-11AE-72FE-D1C8-056F4C94E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Forcings Engine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B021BED-1027-E916-829B-98A128085E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631DA0-E59B-E58C-AD36-99FFF34D5A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F0477B7-BE81-E088-563E-7DBF16F48A9F}"/>
              </a:ext>
            </a:extLst>
          </p:cNvPr>
          <p:cNvGrpSpPr/>
          <p:nvPr/>
        </p:nvGrpSpPr>
        <p:grpSpPr>
          <a:xfrm>
            <a:off x="336188" y="1089833"/>
            <a:ext cx="7656754" cy="2749002"/>
            <a:chOff x="1526796" y="780822"/>
            <a:chExt cx="9736639" cy="3495743"/>
          </a:xfrm>
        </p:grpSpPr>
        <p:sp>
          <p:nvSpPr>
            <p:cNvPr id="22" name="Google Shape;579;p20">
              <a:extLst>
                <a:ext uri="{FF2B5EF4-FFF2-40B4-BE49-F238E27FC236}">
                  <a16:creationId xmlns:a16="http://schemas.microsoft.com/office/drawing/2014/main" id="{B054F033-750B-543A-C50A-3A57796733B1}"/>
                </a:ext>
              </a:extLst>
            </p:cNvPr>
            <p:cNvSpPr/>
            <p:nvPr/>
          </p:nvSpPr>
          <p:spPr>
            <a:xfrm>
              <a:off x="8194013" y="1792846"/>
              <a:ext cx="3069422" cy="2317058"/>
            </a:xfrm>
            <a:prstGeom prst="flowChartAlternateProcess">
              <a:avLst/>
            </a:prstGeom>
            <a:solidFill>
              <a:srgbClr val="F4CCCC"/>
            </a:solidFill>
            <a:ln w="19050" cap="flat" cmpd="sng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0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latin typeface="Libre Franklin" panose="020B0604020202020204" charset="0"/>
                </a:rPr>
                <a:t>NextGen Forcings Engine</a:t>
              </a:r>
              <a:endParaRPr sz="2000" b="1" dirty="0">
                <a:latin typeface="Libre Franklin" panose="020B060402020202020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70C4174-A7E3-68DA-6557-C1A7FD9C9E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581" t="30667" r="31241" b="30375"/>
            <a:stretch/>
          </p:blipFill>
          <p:spPr>
            <a:xfrm>
              <a:off x="9371653" y="2701296"/>
              <a:ext cx="725447" cy="758862"/>
            </a:xfrm>
            <a:prstGeom prst="rect">
              <a:avLst/>
            </a:prstGeom>
          </p:spPr>
        </p:pic>
        <p:pic>
          <p:nvPicPr>
            <p:cNvPr id="24" name="Google Shape;894;p111">
              <a:extLst>
                <a:ext uri="{FF2B5EF4-FFF2-40B4-BE49-F238E27FC236}">
                  <a16:creationId xmlns:a16="http://schemas.microsoft.com/office/drawing/2014/main" id="{85E5AF9A-2D6A-B0AE-4531-581DD4EF013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30192" t="960" r="25155" b="66005"/>
            <a:stretch/>
          </p:blipFill>
          <p:spPr>
            <a:xfrm>
              <a:off x="1526796" y="1144533"/>
              <a:ext cx="5461233" cy="23170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Arrow: Curved Left 6">
              <a:extLst>
                <a:ext uri="{FF2B5EF4-FFF2-40B4-BE49-F238E27FC236}">
                  <a16:creationId xmlns:a16="http://schemas.microsoft.com/office/drawing/2014/main" id="{AFA56F0B-3662-A8CA-B87B-E2C70A7B4D7D}"/>
                </a:ext>
              </a:extLst>
            </p:cNvPr>
            <p:cNvSpPr/>
            <p:nvPr/>
          </p:nvSpPr>
          <p:spPr>
            <a:xfrm rot="6560987">
              <a:off x="6816460" y="2886098"/>
              <a:ext cx="407977" cy="2372958"/>
            </a:xfrm>
            <a:prstGeom prst="curvedLef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6F5A0DF-2102-E6B0-C812-9488FD52661A}"/>
                </a:ext>
              </a:extLst>
            </p:cNvPr>
            <p:cNvSpPr txBox="1"/>
            <p:nvPr/>
          </p:nvSpPr>
          <p:spPr>
            <a:xfrm rot="915263">
              <a:off x="5478469" y="3979326"/>
              <a:ext cx="1601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Rainfall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8E628A1-1BFC-B85C-CE3A-DBF36D192E37}"/>
                </a:ext>
              </a:extLst>
            </p:cNvPr>
            <p:cNvSpPr txBox="1"/>
            <p:nvPr/>
          </p:nvSpPr>
          <p:spPr>
            <a:xfrm>
              <a:off x="5997653" y="3238974"/>
              <a:ext cx="800524" cy="273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Element</a:t>
              </a:r>
            </a:p>
          </p:txBody>
        </p:sp>
        <p:sp>
          <p:nvSpPr>
            <p:cNvPr id="28" name="Arrow: Curved Up 10">
              <a:extLst>
                <a:ext uri="{FF2B5EF4-FFF2-40B4-BE49-F238E27FC236}">
                  <a16:creationId xmlns:a16="http://schemas.microsoft.com/office/drawing/2014/main" id="{3F1037F1-06D2-E20E-C5EB-2033BA048F28}"/>
                </a:ext>
              </a:extLst>
            </p:cNvPr>
            <p:cNvSpPr/>
            <p:nvPr/>
          </p:nvSpPr>
          <p:spPr>
            <a:xfrm rot="8856368">
              <a:off x="6234772" y="1995950"/>
              <a:ext cx="2196359" cy="442717"/>
            </a:xfrm>
            <a:prstGeom prst="curvedUp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A6DF40-9C72-91D6-3D9F-DD7C4179A930}"/>
                </a:ext>
              </a:extLst>
            </p:cNvPr>
            <p:cNvSpPr txBox="1"/>
            <p:nvPr/>
          </p:nvSpPr>
          <p:spPr>
            <a:xfrm rot="20195062">
              <a:off x="7113558" y="780822"/>
              <a:ext cx="1601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Surface Pressure</a:t>
              </a:r>
            </a:p>
            <a:p>
              <a:r>
                <a:rPr lang="en-US" sz="1200" b="1" dirty="0"/>
                <a:t>Wind Speeds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27EB301-9B5B-D540-99DF-07BB65C3B39C}"/>
                </a:ext>
              </a:extLst>
            </p:cNvPr>
            <p:cNvSpPr txBox="1"/>
            <p:nvPr/>
          </p:nvSpPr>
          <p:spPr>
            <a:xfrm>
              <a:off x="6658212" y="3007483"/>
              <a:ext cx="57884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Node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197361F-F675-1FC7-4D15-28FE87683FF2}"/>
                </a:ext>
              </a:extLst>
            </p:cNvPr>
            <p:cNvSpPr txBox="1"/>
            <p:nvPr/>
          </p:nvSpPr>
          <p:spPr>
            <a:xfrm>
              <a:off x="5197130" y="1266536"/>
              <a:ext cx="16010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B0F0"/>
                  </a:solidFill>
                </a:rPr>
                <a:t>SCHISM</a:t>
              </a:r>
            </a:p>
          </p:txBody>
        </p:sp>
        <p:sp>
          <p:nvSpPr>
            <p:cNvPr id="32" name="Rectangle: Rounded Corners 14">
              <a:extLst>
                <a:ext uri="{FF2B5EF4-FFF2-40B4-BE49-F238E27FC236}">
                  <a16:creationId xmlns:a16="http://schemas.microsoft.com/office/drawing/2014/main" id="{DA45A9D4-106D-3CC2-954A-3B9CF5DCA3C0}"/>
                </a:ext>
              </a:extLst>
            </p:cNvPr>
            <p:cNvSpPr/>
            <p:nvPr/>
          </p:nvSpPr>
          <p:spPr>
            <a:xfrm>
              <a:off x="8463279" y="3512941"/>
              <a:ext cx="1281552" cy="5190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Retrospective Forcing Modules</a:t>
              </a:r>
            </a:p>
          </p:txBody>
        </p:sp>
        <p:sp>
          <p:nvSpPr>
            <p:cNvPr id="33" name="Rectangle: Rounded Corners 15">
              <a:extLst>
                <a:ext uri="{FF2B5EF4-FFF2-40B4-BE49-F238E27FC236}">
                  <a16:creationId xmlns:a16="http://schemas.microsoft.com/office/drawing/2014/main" id="{FF812CB4-BA5F-C9B0-9027-E97B39859FD6}"/>
                </a:ext>
              </a:extLst>
            </p:cNvPr>
            <p:cNvSpPr/>
            <p:nvPr/>
          </p:nvSpPr>
          <p:spPr>
            <a:xfrm>
              <a:off x="9863357" y="3512941"/>
              <a:ext cx="1205723" cy="5190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Forecast</a:t>
              </a:r>
            </a:p>
            <a:p>
              <a:pPr algn="ctr"/>
              <a:r>
                <a:rPr lang="en-US" sz="1000" dirty="0"/>
                <a:t> Forcing Modules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0680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97014-055C-10F9-AF39-C118E5759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Offshore Forcings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50A2A4-F822-B034-793C-D3383F1424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353AC9-4BED-4B81-B9B1-DE6E14E4F4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34" name="CERA_hurricane_Ian2023">
            <a:hlinkClick r:id="" action="ppaction://media"/>
            <a:extLst>
              <a:ext uri="{FF2B5EF4-FFF2-40B4-BE49-F238E27FC236}">
                <a16:creationId xmlns:a16="http://schemas.microsoft.com/office/drawing/2014/main" id="{2B51E533-AAD0-8A83-463B-60683F4E6D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3596" t="59023" r="41605" b="2869"/>
          <a:stretch/>
        </p:blipFill>
        <p:spPr>
          <a:xfrm>
            <a:off x="314812" y="1364475"/>
            <a:ext cx="2824865" cy="271304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9744CD4-251B-BD90-1D09-98B653D7A860}"/>
              </a:ext>
            </a:extLst>
          </p:cNvPr>
          <p:cNvSpPr txBox="1"/>
          <p:nvPr/>
        </p:nvSpPr>
        <p:spPr>
          <a:xfrm>
            <a:off x="3313944" y="2126506"/>
            <a:ext cx="518155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SCHISM offshore water level boundary</a:t>
            </a:r>
          </a:p>
          <a:p>
            <a:endParaRPr lang="en-US" dirty="0"/>
          </a:p>
          <a:p>
            <a:r>
              <a:rPr lang="en-US" dirty="0"/>
              <a:t>               SCHISM mesh ocean boundary </a:t>
            </a:r>
          </a:p>
          <a:p>
            <a:endParaRPr lang="en-US" dirty="0"/>
          </a:p>
          <a:p>
            <a:r>
              <a:rPr lang="en-US" dirty="0"/>
              <a:t>ADCIRC hindcast simulation demonstrating water level variability from Hurricane Ian approaching Southwest Florida in 2022.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DF8686A-9153-F75D-E9AE-41A5E04B088A}"/>
              </a:ext>
            </a:extLst>
          </p:cNvPr>
          <p:cNvCxnSpPr>
            <a:cxnSpLocks/>
          </p:cNvCxnSpPr>
          <p:nvPr/>
        </p:nvCxnSpPr>
        <p:spPr>
          <a:xfrm>
            <a:off x="3413039" y="2703676"/>
            <a:ext cx="62735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2D5C0E4B-F32D-97A5-19E7-2703254EC4F0}"/>
              </a:ext>
            </a:extLst>
          </p:cNvPr>
          <p:cNvSpPr/>
          <p:nvPr/>
        </p:nvSpPr>
        <p:spPr>
          <a:xfrm>
            <a:off x="3635139" y="2157795"/>
            <a:ext cx="183158" cy="2698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63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0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video>
              <p:cMediaNode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F6EC5384-7448-3389-6778-664B537EE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FB698C-771E-5C3A-80CF-D553861F6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52450" indent="-457200">
              <a:spcAft>
                <a:spcPts val="1800"/>
              </a:spcAft>
              <a:buFont typeface="+mj-lt"/>
              <a:buAutoNum type="arabicPeriod"/>
            </a:pPr>
            <a:r>
              <a:rPr lang="en-US" dirty="0"/>
              <a:t>Construct BMI instance</a:t>
            </a:r>
          </a:p>
          <a:p>
            <a:pPr marL="552450" indent="-457200">
              <a:spcAft>
                <a:spcPts val="1800"/>
              </a:spcAft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Create MPI Communicator</a:t>
            </a:r>
          </a:p>
          <a:p>
            <a:pPr marL="552450" indent="-457200">
              <a:spcAft>
                <a:spcPts val="1800"/>
              </a:spcAft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Get MPI identifier</a:t>
            </a:r>
          </a:p>
          <a:p>
            <a:pPr marL="552450" indent="-457200">
              <a:spcAft>
                <a:spcPts val="1800"/>
              </a:spcAft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Pass through BMI</a:t>
            </a:r>
          </a:p>
          <a:p>
            <a:pPr marL="552450" indent="-457200">
              <a:spcAft>
                <a:spcPts val="1800"/>
              </a:spcAft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Libre Franklin" pitchFamily="2" charset="77"/>
              </a:rPr>
              <a:t>Initialize as usual</a:t>
            </a:r>
            <a:endParaRPr lang="en-US" dirty="0">
              <a:solidFill>
                <a:schemeClr val="tx1"/>
              </a:solidFill>
              <a:latin typeface="Andale Mono" panose="020B0509000000000004" pitchFamily="49" charset="0"/>
            </a:endParaRPr>
          </a:p>
          <a:p>
            <a:pPr marL="55245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BA3676-A601-64CA-EE40-F17CB2ABC5C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224867" y="1010868"/>
            <a:ext cx="4714049" cy="3568500"/>
          </a:xfrm>
        </p:spPr>
        <p:txBody>
          <a:bodyPr/>
          <a:lstStyle/>
          <a:p>
            <a:pPr marL="95250" indent="0">
              <a:spcAft>
                <a:spcPts val="8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</a:rPr>
              <a:t>model = construct(…)</a:t>
            </a:r>
          </a:p>
          <a:p>
            <a:pPr marL="95250" indent="0">
              <a:spcAft>
                <a:spcPts val="8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</a:rPr>
              <a:t>comm = </a:t>
            </a:r>
            <a:r>
              <a:rPr lang="en-US" dirty="0" err="1">
                <a:solidFill>
                  <a:schemeClr val="tx1"/>
                </a:solidFill>
                <a:latin typeface="Andale Mono" panose="020B0509000000000004" pitchFamily="49" charset="0"/>
              </a:rPr>
              <a:t>MPI_Comm_dup</a:t>
            </a:r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</a:rPr>
              <a:t>(MPI_COMM_WORLD)</a:t>
            </a:r>
          </a:p>
          <a:p>
            <a:pPr marL="95250" indent="0">
              <a:spcAft>
                <a:spcPts val="800"/>
              </a:spcAft>
              <a:buNone/>
            </a:pPr>
            <a:r>
              <a:rPr lang="en-US" dirty="0" err="1">
                <a:solidFill>
                  <a:schemeClr val="tx1"/>
                </a:solidFill>
                <a:latin typeface="Andale Mono" panose="020B0509000000000004" pitchFamily="49" charset="0"/>
              </a:rPr>
              <a:t>comm_id</a:t>
            </a:r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</a:rPr>
              <a:t> = MPI_Comm_c2f(comm)</a:t>
            </a:r>
          </a:p>
          <a:p>
            <a:pPr marL="95250" indent="0">
              <a:spcAft>
                <a:spcPts val="8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</a:rPr>
              <a:t>model-&gt;</a:t>
            </a:r>
            <a:r>
              <a:rPr lang="en-US" dirty="0" err="1">
                <a:solidFill>
                  <a:schemeClr val="tx1"/>
                </a:solidFill>
                <a:latin typeface="Andale Mono" panose="020B0509000000000004" pitchFamily="49" charset="0"/>
              </a:rPr>
              <a:t>SetValue</a:t>
            </a:r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</a:rPr>
              <a:t>( “</a:t>
            </a:r>
            <a:r>
              <a:rPr lang="en-US" dirty="0" err="1">
                <a:solidFill>
                  <a:schemeClr val="tx1"/>
                </a:solidFill>
                <a:latin typeface="Andale Mono" panose="020B0509000000000004" pitchFamily="49" charset="0"/>
              </a:rPr>
              <a:t>bmi_mpi_comm</a:t>
            </a:r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</a:rPr>
              <a:t>”, </a:t>
            </a:r>
            <a:r>
              <a:rPr lang="en-US" dirty="0" err="1">
                <a:solidFill>
                  <a:schemeClr val="tx1"/>
                </a:solidFill>
                <a:latin typeface="Andale Mono" panose="020B0509000000000004" pitchFamily="49" charset="0"/>
              </a:rPr>
              <a:t>comm_id</a:t>
            </a:r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</a:rPr>
              <a:t>)</a:t>
            </a:r>
          </a:p>
          <a:p>
            <a:pPr marL="95250" indent="0">
              <a:spcAft>
                <a:spcPts val="8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</a:rPr>
              <a:t>model-&gt;Initialize(</a:t>
            </a:r>
            <a:r>
              <a:rPr lang="en-US" dirty="0" err="1">
                <a:solidFill>
                  <a:schemeClr val="tx1"/>
                </a:solidFill>
                <a:latin typeface="Andale Mono" panose="020B0509000000000004" pitchFamily="49" charset="0"/>
              </a:rPr>
              <a:t>config_file</a:t>
            </a:r>
            <a:r>
              <a:rPr lang="en-US" dirty="0">
                <a:solidFill>
                  <a:schemeClr val="tx1"/>
                </a:solidFill>
                <a:latin typeface="Andale Mono" panose="020B0509000000000004" pitchFamily="49" charset="0"/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9A90690-EC06-1667-0EAC-05562A562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– MPI Integration</a:t>
            </a:r>
          </a:p>
        </p:txBody>
      </p:sp>
      <p:sp>
        <p:nvSpPr>
          <p:cNvPr id="271" name="Google Shape;271;p35">
            <a:extLst>
              <a:ext uri="{FF2B5EF4-FFF2-40B4-BE49-F238E27FC236}">
                <a16:creationId xmlns:a16="http://schemas.microsoft.com/office/drawing/2014/main" id="{F9A138D4-8D8C-C36E-A54D-8B7C52988C7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53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4"/>
          <p:cNvSpPr txBox="1">
            <a:spLocks noGrp="1"/>
          </p:cNvSpPr>
          <p:nvPr>
            <p:ph type="subTitle" idx="1"/>
          </p:nvPr>
        </p:nvSpPr>
        <p:spPr>
          <a:xfrm>
            <a:off x="4973663" y="3493322"/>
            <a:ext cx="30213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 err="1"/>
              <a:t>philip.miller@noaa.gov</a:t>
            </a:r>
            <a:endParaRPr dirty="0"/>
          </a:p>
        </p:txBody>
      </p:sp>
      <p:sp>
        <p:nvSpPr>
          <p:cNvPr id="343" name="Google Shape;343;p44"/>
          <p:cNvSpPr txBox="1">
            <a:spLocks noGrp="1"/>
          </p:cNvSpPr>
          <p:nvPr>
            <p:ph type="subTitle" idx="2"/>
          </p:nvPr>
        </p:nvSpPr>
        <p:spPr>
          <a:xfrm>
            <a:off x="5028094" y="2710463"/>
            <a:ext cx="2915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/>
              <a:t>Phil Miller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BD847-251B-C02F-EF71-9120DD6B6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Coastal Modeling Zone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64F68-4668-1259-F07B-503B70948A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 descr="A map of the united states&#10;&#10;Description automatically generated">
            <a:extLst>
              <a:ext uri="{FF2B5EF4-FFF2-40B4-BE49-F238E27FC236}">
                <a16:creationId xmlns:a16="http://schemas.microsoft.com/office/drawing/2014/main" id="{C52F030C-E468-FD4B-019B-31DFEB02E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382" y="1256688"/>
            <a:ext cx="6691236" cy="367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40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268;p34">
            <a:extLst>
              <a:ext uri="{FF2B5EF4-FFF2-40B4-BE49-F238E27FC236}">
                <a16:creationId xmlns:a16="http://schemas.microsoft.com/office/drawing/2014/main" id="{83A16ADF-2436-F21B-712C-38C72443EFA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7498" y="-92691"/>
            <a:ext cx="9556693" cy="637116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EDBED630-7441-38A4-A68F-2FBB2E16A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T-Route Channel Routing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C8E88-57A2-BA66-3063-7553B8A4F1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710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4134EC-6B2B-11F6-7802-87BF7DBBB7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US" dirty="0"/>
              <a:t>Software</a:t>
            </a:r>
          </a:p>
          <a:p>
            <a:r>
              <a:rPr lang="en-US" dirty="0"/>
              <a:t>SCHISM: coastal model</a:t>
            </a:r>
          </a:p>
          <a:p>
            <a:r>
              <a:rPr lang="en-US" dirty="0"/>
              <a:t>T-Route: channel routing</a:t>
            </a:r>
          </a:p>
          <a:p>
            <a:r>
              <a:rPr lang="en-US" dirty="0"/>
              <a:t>Forcings Engine: data sources</a:t>
            </a:r>
          </a:p>
          <a:p>
            <a:r>
              <a:rPr lang="en-US" dirty="0" err="1"/>
              <a:t>ngen</a:t>
            </a:r>
            <a:r>
              <a:rPr lang="en-US" dirty="0"/>
              <a:t>: NextGen model engine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00F9A93-174E-9FB8-B843-1F63BE60E16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US" dirty="0"/>
              <a:t>Data</a:t>
            </a:r>
          </a:p>
          <a:p>
            <a:r>
              <a:rPr lang="en-US" dirty="0"/>
              <a:t>Hydrofabric: Nexus POI column</a:t>
            </a:r>
          </a:p>
          <a:p>
            <a:r>
              <a:rPr lang="en-US" dirty="0"/>
              <a:t>Coastal Meshes</a:t>
            </a:r>
          </a:p>
          <a:p>
            <a:r>
              <a:rPr lang="en-US" dirty="0"/>
              <a:t>POI/mesh element mappings</a:t>
            </a:r>
          </a:p>
          <a:p>
            <a:r>
              <a:rPr lang="en-US" dirty="0"/>
              <a:t>Meteorological forcings</a:t>
            </a:r>
          </a:p>
          <a:p>
            <a:r>
              <a:rPr lang="en-US" dirty="0"/>
              <a:t>Off-shore boundary conditions</a:t>
            </a:r>
          </a:p>
          <a:p>
            <a:r>
              <a:rPr lang="en-US" dirty="0"/>
              <a:t>Channel outflows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7BC3A50-EC9A-1380-F4FB-3AE8E64A3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271" name="Google Shape;271;p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8">
          <a:extLst>
            <a:ext uri="{FF2B5EF4-FFF2-40B4-BE49-F238E27FC236}">
              <a16:creationId xmlns:a16="http://schemas.microsoft.com/office/drawing/2014/main" id="{D967A9EC-9868-6103-838B-BF75ECE8A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AE4000E-D35D-9142-3C55-49242DC15F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US" dirty="0"/>
              <a:t>Software</a:t>
            </a:r>
          </a:p>
          <a:p>
            <a:r>
              <a:rPr lang="en-US" dirty="0"/>
              <a:t>SCHISM: coastal model</a:t>
            </a:r>
          </a:p>
          <a:p>
            <a:r>
              <a:rPr lang="en-US" dirty="0"/>
              <a:t>T-Route: channel routing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Forcings Engine: data sources</a:t>
            </a:r>
          </a:p>
          <a:p>
            <a:r>
              <a:rPr lang="en-US" dirty="0" err="1"/>
              <a:t>ngen</a:t>
            </a:r>
            <a:r>
              <a:rPr lang="en-US" dirty="0"/>
              <a:t>: NextGen model engine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CC6008A-F24D-5CD2-9D56-FAD89206304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US" dirty="0"/>
              <a:t>Data</a:t>
            </a:r>
          </a:p>
          <a:p>
            <a:r>
              <a:rPr lang="en-US" dirty="0"/>
              <a:t>Hydrofabric: Nexus POI column</a:t>
            </a:r>
          </a:p>
          <a:p>
            <a:r>
              <a:rPr lang="en-US" dirty="0"/>
              <a:t>Coastal Meshes</a:t>
            </a:r>
          </a:p>
          <a:p>
            <a:r>
              <a:rPr lang="en-US" dirty="0"/>
              <a:t>POI/mesh element mappings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Meteorological forcings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Off-shore boundary conditions</a:t>
            </a:r>
          </a:p>
          <a:p>
            <a:r>
              <a:rPr lang="en-US" dirty="0"/>
              <a:t>Channel outflows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E532D2-7B23-0409-70A4-01927BBB2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- Inland / Coastal Linkage</a:t>
            </a:r>
          </a:p>
        </p:txBody>
      </p:sp>
      <p:sp>
        <p:nvSpPr>
          <p:cNvPr id="271" name="Google Shape;271;p35">
            <a:extLst>
              <a:ext uri="{FF2B5EF4-FFF2-40B4-BE49-F238E27FC236}">
                <a16:creationId xmlns:a16="http://schemas.microsoft.com/office/drawing/2014/main" id="{E0CC0FB7-032E-A096-89AC-D1920FE9D32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222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6106F2A-CD07-4518-EC5D-653920978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 / Coastal Linkage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3D58DB-E991-7EE3-B57C-85A2676391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A462F6-280A-82BC-7160-3837DF3A7E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pic>
        <p:nvPicPr>
          <p:cNvPr id="8" name="Google Shape;382;p38">
            <a:extLst>
              <a:ext uri="{FF2B5EF4-FFF2-40B4-BE49-F238E27FC236}">
                <a16:creationId xmlns:a16="http://schemas.microsoft.com/office/drawing/2014/main" id="{7E991295-6589-4507-1F88-A37EE73B5B1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188" y="1364474"/>
            <a:ext cx="3240492" cy="3003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02;p38">
            <a:extLst>
              <a:ext uri="{FF2B5EF4-FFF2-40B4-BE49-F238E27FC236}">
                <a16:creationId xmlns:a16="http://schemas.microsoft.com/office/drawing/2014/main" id="{34457B6D-0FF0-0851-0BE6-A4A375BF75D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5532" y="1387510"/>
            <a:ext cx="3054803" cy="29800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7154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EFA42B87-3971-9463-86E4-BC7B1F286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4000" y="1021404"/>
            <a:ext cx="4104000" cy="3568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83C208F-7938-01CE-8254-EB63A155457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629149" y="1021405"/>
            <a:ext cx="4199700" cy="35685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01B351-E38C-57B8-E569-30700E302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806" y="321037"/>
            <a:ext cx="8510400" cy="4497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Nexus “Point of Interest” (POI) Labeling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B6DE16-23E1-DED3-D4D3-7A1F58BD4BF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95500" y="4819500"/>
            <a:ext cx="562200" cy="238200"/>
          </a:xfrm>
        </p:spPr>
        <p:txBody>
          <a:bodyPr wrap="square" anchor="t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6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7</a:t>
            </a:fld>
            <a:endParaRPr lang="en-US" sz="600"/>
          </a:p>
        </p:txBody>
      </p:sp>
      <p:pic>
        <p:nvPicPr>
          <p:cNvPr id="9" name="Picture 8" descr="A map of a storm&#10;&#10;Description automatically generated">
            <a:extLst>
              <a:ext uri="{FF2B5EF4-FFF2-40B4-BE49-F238E27FC236}">
                <a16:creationId xmlns:a16="http://schemas.microsoft.com/office/drawing/2014/main" id="{D40AAC3A-8DA3-BDAF-47B2-BD64F5889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892477"/>
            <a:ext cx="7772400" cy="420260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DDF2966-BFC1-5D65-74ED-C02AC8FEFF07}"/>
              </a:ext>
            </a:extLst>
          </p:cNvPr>
          <p:cNvSpPr/>
          <p:nvPr/>
        </p:nvSpPr>
        <p:spPr>
          <a:xfrm>
            <a:off x="7300531" y="1789681"/>
            <a:ext cx="821494" cy="161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CDEFD3-CADF-D623-F56E-FBBDFCD05267}"/>
              </a:ext>
            </a:extLst>
          </p:cNvPr>
          <p:cNvSpPr/>
          <p:nvPr/>
        </p:nvSpPr>
        <p:spPr>
          <a:xfrm>
            <a:off x="7300531" y="2491067"/>
            <a:ext cx="821494" cy="161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CF1B481A-2F3C-EACD-097E-A1B2AC159A9F}"/>
              </a:ext>
            </a:extLst>
          </p:cNvPr>
          <p:cNvSpPr/>
          <p:nvPr/>
        </p:nvSpPr>
        <p:spPr>
          <a:xfrm>
            <a:off x="2823667" y="3526818"/>
            <a:ext cx="607162" cy="489227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DDA611A6-1439-DB94-5A76-273B5262A6C4}"/>
              </a:ext>
            </a:extLst>
          </p:cNvPr>
          <p:cNvSpPr/>
          <p:nvPr/>
        </p:nvSpPr>
        <p:spPr>
          <a:xfrm>
            <a:off x="4128501" y="2510027"/>
            <a:ext cx="443499" cy="367099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554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8">
          <a:extLst>
            <a:ext uri="{FF2B5EF4-FFF2-40B4-BE49-F238E27FC236}">
              <a16:creationId xmlns:a16="http://schemas.microsoft.com/office/drawing/2014/main" id="{80B20EE4-DF1F-DF34-F56A-95E3B3DA4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55964C9-E40B-E51C-095D-C2E125C906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US" dirty="0"/>
              <a:t>Software</a:t>
            </a:r>
          </a:p>
          <a:p>
            <a:r>
              <a:rPr lang="en-US" dirty="0"/>
              <a:t>SCHISM: coastal model</a:t>
            </a:r>
          </a:p>
          <a:p>
            <a:r>
              <a:rPr lang="en-US" dirty="0"/>
              <a:t>T-Route: channel routing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Forcings Engine: data sources</a:t>
            </a:r>
          </a:p>
          <a:p>
            <a:r>
              <a:rPr lang="en-US" dirty="0" err="1"/>
              <a:t>ngen</a:t>
            </a:r>
            <a:r>
              <a:rPr lang="en-US" dirty="0"/>
              <a:t>: NextGen model engine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621A5E3-B17A-CC81-5DA4-32E5C4F2ABD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US" dirty="0"/>
              <a:t>Data</a:t>
            </a:r>
          </a:p>
          <a:p>
            <a:r>
              <a:rPr lang="en-US" dirty="0"/>
              <a:t>Hydrofabric: Nexus POI column</a:t>
            </a:r>
          </a:p>
          <a:p>
            <a:r>
              <a:rPr lang="en-US" dirty="0"/>
              <a:t>Coastal Meshes</a:t>
            </a:r>
          </a:p>
          <a:p>
            <a:r>
              <a:rPr lang="en-US" dirty="0"/>
              <a:t>POI/mesh element mappings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Meteorological forcings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Off-shore boundary conditions</a:t>
            </a:r>
          </a:p>
          <a:p>
            <a:r>
              <a:rPr lang="en-US" dirty="0"/>
              <a:t>Channel outflows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3E7635-92AC-61C1-D9E7-EF6B66677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- Inland / Coastal Coupling</a:t>
            </a:r>
          </a:p>
        </p:txBody>
      </p:sp>
      <p:sp>
        <p:nvSpPr>
          <p:cNvPr id="271" name="Google Shape;271;p35">
            <a:extLst>
              <a:ext uri="{FF2B5EF4-FFF2-40B4-BE49-F238E27FC236}">
                <a16:creationId xmlns:a16="http://schemas.microsoft.com/office/drawing/2014/main" id="{52067504-249C-A448-82D6-9B728BFACEC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354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8">
          <a:extLst>
            <a:ext uri="{FF2B5EF4-FFF2-40B4-BE49-F238E27FC236}">
              <a16:creationId xmlns:a16="http://schemas.microsoft.com/office/drawing/2014/main" id="{A17152AF-E5AD-3B65-E5DA-0B4CCC7AB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C99D340-A4B3-6975-B680-3181B08ED8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US" dirty="0"/>
              <a:t>Software</a:t>
            </a:r>
          </a:p>
          <a:p>
            <a:r>
              <a:rPr lang="en-US" dirty="0"/>
              <a:t>SCHISM: coastal model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T-Route: channel routing</a:t>
            </a:r>
          </a:p>
          <a:p>
            <a:r>
              <a:rPr lang="en-US" dirty="0"/>
              <a:t>Forcings Engine: data sources</a:t>
            </a:r>
          </a:p>
          <a:p>
            <a:r>
              <a:rPr lang="en-US" dirty="0" err="1"/>
              <a:t>ngen</a:t>
            </a:r>
            <a:r>
              <a:rPr lang="en-US" dirty="0"/>
              <a:t>: NextGen model engine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C8E38C5-7802-3674-8BAA-DCAF53A44A5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US" dirty="0"/>
              <a:t>Data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Hydrofabric: Nexus POI column</a:t>
            </a:r>
          </a:p>
          <a:p>
            <a:r>
              <a:rPr lang="en-US" dirty="0"/>
              <a:t>Coastal Meshes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POI/mesh element mappings</a:t>
            </a:r>
          </a:p>
          <a:p>
            <a:r>
              <a:rPr lang="en-US" dirty="0"/>
              <a:t>Meteorological forcings</a:t>
            </a:r>
          </a:p>
          <a:p>
            <a:r>
              <a:rPr lang="en-US" dirty="0"/>
              <a:t>Off-shore boundary conditions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Channel outflows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0CD14BC-5539-85BF-F963-BF3AD6EB9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- Forcings</a:t>
            </a:r>
          </a:p>
        </p:txBody>
      </p:sp>
      <p:sp>
        <p:nvSpPr>
          <p:cNvPr id="271" name="Google Shape;271;p35">
            <a:extLst>
              <a:ext uri="{FF2B5EF4-FFF2-40B4-BE49-F238E27FC236}">
                <a16:creationId xmlns:a16="http://schemas.microsoft.com/office/drawing/2014/main" id="{214D6B25-5702-EF68-6A61-903A2DF803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46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of Water Prediction">
  <a:themeElements>
    <a:clrScheme name="Office of Water Prediction">
      <a:dk1>
        <a:srgbClr val="000000"/>
      </a:dk1>
      <a:lt1>
        <a:srgbClr val="FFFFFF"/>
      </a:lt1>
      <a:dk2>
        <a:srgbClr val="1A4B90"/>
      </a:dk2>
      <a:lt2>
        <a:srgbClr val="DBEFF9"/>
      </a:lt2>
      <a:accent1>
        <a:srgbClr val="003087"/>
      </a:accent1>
      <a:accent2>
        <a:srgbClr val="0085CA"/>
      </a:accent2>
      <a:accent3>
        <a:srgbClr val="008998"/>
      </a:accent3>
      <a:accent4>
        <a:srgbClr val="04C0BC"/>
      </a:accent4>
      <a:accent5>
        <a:srgbClr val="4DB778"/>
      </a:accent5>
      <a:accent6>
        <a:srgbClr val="F2B544"/>
      </a:accent6>
      <a:hlink>
        <a:srgbClr val="4FCEFF"/>
      </a:hlink>
      <a:folHlink>
        <a:srgbClr val="625BC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7409</TotalTime>
  <Words>611</Words>
  <Application>Microsoft Macintosh PowerPoint</Application>
  <PresentationFormat>On-screen Show (16:9)</PresentationFormat>
  <Paragraphs>130</Paragraphs>
  <Slides>13</Slides>
  <Notes>12</Notes>
  <HiddenSlides>4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Andale Mono</vt:lpstr>
      <vt:lpstr>Libre Franklin ExtraBold</vt:lpstr>
      <vt:lpstr>Arial</vt:lpstr>
      <vt:lpstr>Libre Franklin</vt:lpstr>
      <vt:lpstr>Franklin Gothic</vt:lpstr>
      <vt:lpstr>Calibri</vt:lpstr>
      <vt:lpstr>Libre Franklin Medium</vt:lpstr>
      <vt:lpstr>Office of Water Prediction</vt:lpstr>
      <vt:lpstr>Coastal Model Integration in NWM NextGen Framework for Total Water Level Forecasting</vt:lpstr>
      <vt:lpstr>Coastal Modeling Zone</vt:lpstr>
      <vt:lpstr>T-Route Channel Routing Network</vt:lpstr>
      <vt:lpstr>Components</vt:lpstr>
      <vt:lpstr>Components - Inland / Coastal Linkage</vt:lpstr>
      <vt:lpstr>Channel / Coastal Linkage</vt:lpstr>
      <vt:lpstr>Nexus “Point of Interest” (POI) Labeling</vt:lpstr>
      <vt:lpstr>Components - Inland / Coastal Coupling</vt:lpstr>
      <vt:lpstr>Components - Forcings</vt:lpstr>
      <vt:lpstr>Forcings Engine</vt:lpstr>
      <vt:lpstr>Offshore Forcings</vt:lpstr>
      <vt:lpstr>Components – MPI Integration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Phil Miller</cp:lastModifiedBy>
  <cp:revision>24</cp:revision>
  <dcterms:modified xsi:type="dcterms:W3CDTF">2024-12-10T17:04:32Z</dcterms:modified>
</cp:coreProperties>
</file>